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53"/>
  </p:notesMasterIdLst>
  <p:sldIdLst>
    <p:sldId id="256" r:id="rId5"/>
    <p:sldId id="257" r:id="rId6"/>
    <p:sldId id="258" r:id="rId7"/>
    <p:sldId id="370" r:id="rId8"/>
    <p:sldId id="371" r:id="rId9"/>
    <p:sldId id="270" r:id="rId10"/>
    <p:sldId id="379" r:id="rId11"/>
    <p:sldId id="383" r:id="rId12"/>
    <p:sldId id="381" r:id="rId13"/>
    <p:sldId id="378" r:id="rId14"/>
    <p:sldId id="265" r:id="rId15"/>
    <p:sldId id="362" r:id="rId16"/>
    <p:sldId id="271" r:id="rId17"/>
    <p:sldId id="353" r:id="rId18"/>
    <p:sldId id="357" r:id="rId19"/>
    <p:sldId id="364" r:id="rId20"/>
    <p:sldId id="266" r:id="rId21"/>
    <p:sldId id="272" r:id="rId22"/>
    <p:sldId id="267" r:id="rId23"/>
    <p:sldId id="358" r:id="rId24"/>
    <p:sldId id="268" r:id="rId25"/>
    <p:sldId id="309" r:id="rId26"/>
    <p:sldId id="400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10" r:id="rId42"/>
    <p:sldId id="305" r:id="rId43"/>
    <p:sldId id="338" r:id="rId44"/>
    <p:sldId id="308" r:id="rId45"/>
    <p:sldId id="306" r:id="rId46"/>
    <p:sldId id="307" r:id="rId47"/>
    <p:sldId id="269" r:id="rId48"/>
    <p:sldId id="276" r:id="rId49"/>
    <p:sldId id="277" r:id="rId50"/>
    <p:sldId id="363" r:id="rId51"/>
    <p:sldId id="263" r:id="rId5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4"/>
      <p:bold r:id="rId55"/>
    </p:embeddedFont>
    <p:embeddedFont>
      <p:font typeface="나눔스퀘어_ac ExtraBold" panose="020B0600000101010101" pitchFamily="50" charset="-127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나눔스퀘어_ac Bold" panose="020B0600000101010101" pitchFamily="50" charset="-127"/>
      <p:bold r:id="rId61"/>
    </p:embeddedFont>
    <p:embeddedFont>
      <p:font typeface="나눔스퀘어_ac" panose="020B0600000101010101" pitchFamily="50" charset="-127"/>
      <p:regular r:id="rId62"/>
    </p:embeddedFont>
    <p:embeddedFont>
      <p:font typeface="Bahnschrift Light SemiCondensed" panose="020B0502040204020203" pitchFamily="34" charset="0"/>
      <p:regular r:id="rId63"/>
    </p:embeddedFont>
    <p:embeddedFont>
      <p:font typeface="타이포_스톰 B" panose="02020503020101020101" pitchFamily="18" charset="-127"/>
      <p:regular r:id="rId64"/>
    </p:embeddedFont>
    <p:embeddedFont>
      <p:font typeface="Calibri Light" panose="020F0302020204030204" pitchFamily="34" charset="0"/>
      <p:regular r:id="rId65"/>
      <p:italic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C1"/>
    <a:srgbClr val="94C3BB"/>
    <a:srgbClr val="F2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3391" autoAdjust="0"/>
  </p:normalViewPr>
  <p:slideViewPr>
    <p:cSldViewPr snapToGrid="0">
      <p:cViewPr varScale="1">
        <p:scale>
          <a:sx n="88" d="100"/>
          <a:sy n="88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5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Pmbok</a:t>
            </a:r>
            <a:r>
              <a:rPr lang="ko-KR" altLang="en-US" dirty="0" smtClean="0"/>
              <a:t>는 미국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표준임</a:t>
            </a:r>
            <a:endParaRPr lang="en-US" altLang="ko-KR" dirty="0" smtClean="0"/>
          </a:p>
          <a:p>
            <a:r>
              <a:rPr lang="ko-KR" altLang="en-US" dirty="0" smtClean="0"/>
              <a:t>영국 </a:t>
            </a:r>
            <a:r>
              <a:rPr lang="en-US" altLang="ko-KR" dirty="0" err="1" smtClean="0"/>
              <a:t>apmg</a:t>
            </a:r>
            <a:r>
              <a:rPr lang="ko-KR" altLang="en-US" dirty="0" smtClean="0"/>
              <a:t>회사의 애자일 프로젝트관리 </a:t>
            </a:r>
            <a:r>
              <a:rPr lang="ko-KR" altLang="en-US" smtClean="0"/>
              <a:t>교육의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3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8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5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539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27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83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7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68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158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16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32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7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0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pecification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2" y="197709"/>
            <a:ext cx="1375720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RS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9" y="741408"/>
            <a:ext cx="8906499" cy="58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2" y="197709"/>
            <a:ext cx="1375720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RS</a:t>
            </a:r>
            <a:endParaRPr lang="ko-KR" altLang="en-US" sz="36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1"/>
          <a:stretch/>
        </p:blipFill>
        <p:spPr>
          <a:xfrm>
            <a:off x="123568" y="1137348"/>
            <a:ext cx="8913904" cy="4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2" y="197709"/>
            <a:ext cx="1375720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RS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2565" y="1604556"/>
            <a:ext cx="8906105" cy="3773400"/>
            <a:chOff x="122565" y="1604556"/>
            <a:chExt cx="8906105" cy="37734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5" y="2010032"/>
              <a:ext cx="8889629" cy="336792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041" y="1604556"/>
              <a:ext cx="8889629" cy="452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31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2" y="197709"/>
            <a:ext cx="1375720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RS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39041" y="1843457"/>
            <a:ext cx="8897867" cy="2916674"/>
            <a:chOff x="139041" y="1843457"/>
            <a:chExt cx="8897867" cy="29166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041" y="2271457"/>
              <a:ext cx="8889629" cy="248867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279" y="1843457"/>
              <a:ext cx="8889629" cy="452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1" y="197709"/>
            <a:ext cx="219126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진행계획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5" y="2388973"/>
            <a:ext cx="8462207" cy="20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5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팀원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CEO</a:t>
            </a:r>
          </a:p>
          <a:p>
            <a:pPr algn="ctr"/>
            <a:r>
              <a:rPr lang="en-US" altLang="ko-KR" sz="1600" b="1" dirty="0" smtClean="0"/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팀장</a:t>
            </a:r>
            <a:endParaRPr lang="ko-KR" altLang="en-US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 Specification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Function Flow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DB Construction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648000"/>
            <a:ext cx="8280000" cy="60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업무리스트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1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288"/>
            <a:ext cx="8312727" cy="4507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4130"/>
            <a:ext cx="8312727" cy="448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6296"/>
            <a:ext cx="8312727" cy="44854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90624"/>
            <a:ext cx="8312727" cy="4476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471"/>
            <a:ext cx="8312727" cy="45070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7637"/>
            <a:ext cx="8312727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466292"/>
            <a:ext cx="9144000" cy="6380205"/>
            <a:chOff x="0" y="441033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41033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20388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7280" y="1023340"/>
            <a:ext cx="4467225" cy="2153662"/>
            <a:chOff x="4343056" y="4276608"/>
            <a:chExt cx="4467225" cy="21536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056" y="4725295"/>
              <a:ext cx="4467225" cy="17049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22097" y="4276608"/>
              <a:ext cx="317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Main </a:t>
              </a:r>
              <a:r>
                <a:rPr lang="ko-KR" altLang="en-US" dirty="0" smtClean="0"/>
                <a:t>페이지 </a:t>
              </a:r>
              <a:r>
                <a:rPr lang="en-US" altLang="ko-KR" sz="1600" dirty="0" smtClean="0"/>
                <a:t>- login </a:t>
              </a:r>
              <a:r>
                <a:rPr lang="ko-KR" altLang="en-US" sz="1600" dirty="0" smtClean="0"/>
                <a:t>화면</a:t>
              </a:r>
              <a:endParaRPr lang="ko-KR" altLang="en-US" sz="16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47978" y="1096705"/>
            <a:ext cx="3846647" cy="1851898"/>
            <a:chOff x="377668" y="2918282"/>
            <a:chExt cx="3846647" cy="18518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68" y="3533835"/>
              <a:ext cx="3614738" cy="12363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3570" y="2918282"/>
              <a:ext cx="378074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@</a:t>
              </a:r>
              <a:r>
                <a:rPr lang="en-US" altLang="ko-KR" dirty="0" err="1"/>
                <a:t>SessionAttributes</a:t>
              </a:r>
              <a:r>
                <a:rPr lang="en-US" altLang="ko-KR" dirty="0"/>
                <a:t>(“</a:t>
              </a:r>
              <a:r>
                <a:rPr lang="ko-KR" altLang="en-US" dirty="0"/>
                <a:t>이름</a:t>
              </a:r>
              <a:r>
                <a:rPr lang="en-US" altLang="ko-KR" dirty="0"/>
                <a:t>”)</a:t>
              </a:r>
              <a:endParaRPr lang="en-US" altLang="ko-KR" dirty="0" smtClean="0"/>
            </a:p>
            <a:p>
              <a:r>
                <a:rPr lang="en-US" altLang="ko-KR" sz="1600" dirty="0" smtClean="0"/>
                <a:t>   - Controller</a:t>
              </a:r>
              <a:r>
                <a:rPr lang="ko-KR" altLang="en-US" sz="1600" dirty="0" smtClean="0"/>
                <a:t>단에서 </a:t>
              </a:r>
              <a:r>
                <a:rPr lang="en-US" altLang="ko-KR" sz="1600" dirty="0" smtClean="0"/>
                <a:t>session </a:t>
              </a:r>
              <a:r>
                <a:rPr lang="ko-KR" altLang="en-US" sz="1600" dirty="0" smtClean="0"/>
                <a:t>설정</a:t>
              </a:r>
              <a:endParaRPr lang="en-US" altLang="ko-KR" sz="1600" dirty="0" smtClean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75993" y="2990522"/>
            <a:ext cx="6150293" cy="1765237"/>
            <a:chOff x="449643" y="3329841"/>
            <a:chExt cx="6150293" cy="176523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43" y="3911120"/>
              <a:ext cx="6150293" cy="11839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75993" y="3329841"/>
              <a:ext cx="426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버튼 클릭 시 </a:t>
              </a:r>
              <a:r>
                <a:rPr lang="en-US" altLang="ko-KR" dirty="0" smtClean="0"/>
                <a:t>Controller</a:t>
              </a:r>
              <a:r>
                <a:rPr lang="ko-KR" altLang="en-US" dirty="0" smtClean="0"/>
                <a:t>단 실행</a:t>
              </a:r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8475" y="4933155"/>
            <a:ext cx="8194504" cy="1665923"/>
            <a:chOff x="463627" y="4891823"/>
            <a:chExt cx="8194504" cy="166592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7" y="4891823"/>
              <a:ext cx="4400550" cy="16659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864177" y="5053303"/>
              <a:ext cx="37939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Mno</a:t>
              </a:r>
              <a:r>
                <a:rPr lang="en-US" altLang="ko-KR" dirty="0" smtClean="0"/>
                <a:t> –</a:t>
              </a:r>
              <a:r>
                <a:rPr lang="ko-KR" altLang="en-US" dirty="0" smtClean="0"/>
                <a:t> 사원번호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비밀번호 일치</a:t>
              </a:r>
              <a:endParaRPr lang="en-US" altLang="ko-KR" dirty="0" smtClean="0"/>
            </a:p>
            <a:p>
              <a:r>
                <a:rPr lang="en-US" altLang="ko-KR" sz="1600" dirty="0" smtClean="0"/>
                <a:t> - </a:t>
              </a:r>
              <a:r>
                <a:rPr lang="ko-KR" altLang="en-US" sz="1600" dirty="0" smtClean="0"/>
                <a:t>사원번호가 있으면 페이지 이동</a:t>
              </a:r>
              <a:endParaRPr lang="en-US" altLang="ko-KR" sz="1600" dirty="0" smtClean="0"/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없으면 </a:t>
              </a:r>
              <a:r>
                <a:rPr lang="en-US" altLang="ko-KR" sz="1600" dirty="0" smtClean="0"/>
                <a:t>login</a:t>
              </a:r>
              <a:r>
                <a:rPr lang="ko-KR" altLang="en-US" sz="1600" dirty="0" smtClean="0"/>
                <a:t>페이지 유지</a:t>
              </a:r>
              <a:endParaRPr lang="en-US" altLang="ko-KR" sz="1600" dirty="0"/>
            </a:p>
            <a:p>
              <a:r>
                <a:rPr lang="en-US" altLang="ko-KR" sz="1600" dirty="0" smtClean="0"/>
                <a:t>    (</a:t>
              </a:r>
              <a:r>
                <a:rPr lang="en-US" altLang="ko-KR" sz="1600" dirty="0" err="1" smtClean="0"/>
                <a:t>ck</a:t>
              </a:r>
              <a:r>
                <a:rPr lang="en-US" altLang="ko-KR" sz="1600" dirty="0" smtClean="0"/>
                <a:t> – </a:t>
              </a:r>
              <a:r>
                <a:rPr lang="ko-KR" altLang="en-US" sz="1600" dirty="0" smtClean="0"/>
                <a:t>로그인 실패 팝업 변수</a:t>
              </a:r>
              <a:r>
                <a:rPr lang="en-US" altLang="ko-KR" sz="1600" dirty="0" smtClean="0"/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1715" y="624222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50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01222" y="1526100"/>
            <a:ext cx="8574727" cy="1164051"/>
            <a:chOff x="351559" y="881228"/>
            <a:chExt cx="8574727" cy="1164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881228"/>
              <a:ext cx="5278565" cy="11640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30124" y="1028864"/>
              <a:ext cx="329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사원번호 찾기 초기 화면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페이지 이동</a:t>
              </a:r>
              <a:endParaRPr lang="ko-KR" altLang="en-US" sz="16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1222" y="2976039"/>
            <a:ext cx="8625064" cy="1406081"/>
            <a:chOff x="377422" y="2491511"/>
            <a:chExt cx="8625064" cy="14060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2" y="2491511"/>
              <a:ext cx="5866353" cy="140608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43775" y="2671120"/>
              <a:ext cx="275871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사원 번호 찾기</a:t>
              </a:r>
              <a:endParaRPr lang="en-US" altLang="ko-KR" dirty="0" smtClean="0"/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이름</a:t>
              </a:r>
              <a:r>
                <a:rPr lang="en-US" altLang="ko-KR" sz="1600" dirty="0" smtClean="0"/>
                <a:t>/</a:t>
              </a:r>
              <a:r>
                <a:rPr lang="ko-KR" altLang="en-US" sz="1600" dirty="0" err="1" smtClean="0"/>
                <a:t>이메일</a:t>
              </a:r>
              <a:r>
                <a:rPr lang="ko-KR" altLang="en-US" sz="1600" dirty="0" smtClean="0"/>
                <a:t> 이용</a:t>
              </a:r>
              <a:endParaRPr lang="en-US" altLang="ko-KR" sz="1600" dirty="0" smtClean="0"/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- </a:t>
              </a:r>
              <a:r>
                <a:rPr lang="ko-KR" altLang="en-US" sz="1600" dirty="0" smtClean="0"/>
                <a:t>사원번호 </a:t>
              </a:r>
              <a:r>
                <a:rPr lang="en-US" altLang="ko-KR" sz="1600" dirty="0" err="1" smtClean="0"/>
                <a:t>eno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출력</a:t>
              </a:r>
              <a:endParaRPr lang="ko-KR" altLang="en-US" sz="16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1222" y="4633173"/>
            <a:ext cx="8726539" cy="1797939"/>
            <a:chOff x="351559" y="4324242"/>
            <a:chExt cx="8726539" cy="17979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4324242"/>
              <a:ext cx="5439918" cy="1797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791477" y="4425434"/>
              <a:ext cx="3286621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Eno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–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이름</a:t>
              </a:r>
              <a:r>
                <a:rPr lang="en-US" altLang="ko-KR" dirty="0" smtClean="0"/>
                <a:t>, </a:t>
              </a:r>
              <a:r>
                <a:rPr lang="ko-KR" altLang="en-US" dirty="0" err="1" smtClean="0"/>
                <a:t>이메일</a:t>
              </a:r>
              <a:r>
                <a:rPr lang="ko-KR" altLang="en-US" dirty="0" smtClean="0"/>
                <a:t> </a:t>
              </a:r>
              <a:r>
                <a:rPr lang="ko-KR" altLang="en-US" dirty="0"/>
                <a:t>일치</a:t>
              </a:r>
              <a:endParaRPr lang="en-US" altLang="ko-KR" dirty="0"/>
            </a:p>
            <a:p>
              <a:r>
                <a:rPr lang="en-US" altLang="ko-KR" dirty="0"/>
                <a:t> </a:t>
              </a:r>
              <a:r>
                <a:rPr lang="en-US" altLang="ko-KR" sz="1600" dirty="0"/>
                <a:t>- </a:t>
              </a:r>
              <a:r>
                <a:rPr lang="ko-KR" altLang="en-US" sz="1600" dirty="0"/>
                <a:t>사원번호가 있으면 페이지 </a:t>
              </a:r>
              <a:r>
                <a:rPr lang="ko-KR" altLang="en-US" sz="1600" dirty="0" smtClean="0"/>
                <a:t>이동</a:t>
              </a:r>
              <a:endParaRPr lang="en-US" altLang="ko-KR" sz="1600" dirty="0" smtClean="0"/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  </a:t>
              </a:r>
              <a:r>
                <a:rPr lang="ko-KR" altLang="en-US" sz="1600" dirty="0" smtClean="0"/>
                <a:t>사원번호 전달</a:t>
              </a:r>
              <a:endParaRPr lang="en-US" altLang="ko-KR" sz="1600" dirty="0"/>
            </a:p>
            <a:p>
              <a:r>
                <a:rPr lang="en-US" altLang="ko-KR" sz="1600" dirty="0"/>
                <a:t> - </a:t>
              </a:r>
              <a:r>
                <a:rPr lang="ko-KR" altLang="en-US" sz="1600" dirty="0"/>
                <a:t>없으면 </a:t>
              </a:r>
              <a:r>
                <a:rPr lang="ko-KR" altLang="en-US" sz="1600" dirty="0" smtClean="0"/>
                <a:t>찾기 페이지 </a:t>
              </a:r>
              <a:r>
                <a:rPr lang="ko-KR" altLang="en-US" sz="1600" dirty="0"/>
                <a:t>유지</a:t>
              </a:r>
              <a:endParaRPr lang="en-US" altLang="ko-KR" sz="1600" dirty="0"/>
            </a:p>
            <a:p>
              <a:r>
                <a:rPr lang="en-US" altLang="ko-KR" sz="1600" dirty="0"/>
                <a:t>    (</a:t>
              </a:r>
              <a:r>
                <a:rPr lang="en-US" altLang="ko-KR" sz="1600" dirty="0" err="1"/>
                <a:t>ck</a:t>
              </a:r>
              <a:r>
                <a:rPr lang="en-US" altLang="ko-KR" sz="1600" dirty="0"/>
                <a:t> </a:t>
              </a:r>
              <a:r>
                <a:rPr lang="en-US" altLang="ko-KR" sz="1600" dirty="0" smtClean="0"/>
                <a:t>– </a:t>
              </a:r>
              <a:r>
                <a:rPr lang="ko-KR" altLang="en-US" sz="1600" dirty="0" smtClean="0"/>
                <a:t>정보 찾기 </a:t>
              </a:r>
              <a:r>
                <a:rPr lang="ko-KR" altLang="en-US" sz="1600" dirty="0"/>
                <a:t>팝업 변수</a:t>
              </a:r>
              <a:r>
                <a:rPr lang="en-US" altLang="ko-KR" sz="1600" dirty="0"/>
                <a:t>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2359" y="863674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Controller </a:t>
            </a:r>
            <a:r>
              <a:rPr lang="ko-KR" altLang="en-US" sz="2000" dirty="0" smtClean="0"/>
              <a:t>단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257" y="832733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Repository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36963" y="909140"/>
            <a:ext cx="46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Mapper</a:t>
            </a:r>
            <a:r>
              <a:rPr lang="ko-KR" altLang="en-US" dirty="0" smtClean="0"/>
              <a:t>에서 동일한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가진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 실행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46597" y="1370805"/>
            <a:ext cx="6627088" cy="2743434"/>
            <a:chOff x="546598" y="1606743"/>
            <a:chExt cx="6627088" cy="2743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1606743"/>
              <a:ext cx="5647373" cy="15213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6598" y="3088293"/>
              <a:ext cx="662708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Counter – </a:t>
              </a:r>
              <a:r>
                <a:rPr lang="ko-KR" altLang="en-US" dirty="0" smtClean="0"/>
                <a:t>회원정보의 수</a:t>
              </a:r>
              <a:endParaRPr lang="en-US" altLang="ko-KR" dirty="0" smtClean="0"/>
            </a:p>
            <a:p>
              <a:r>
                <a:rPr lang="en-US" altLang="ko-KR" sz="1600" dirty="0" smtClean="0"/>
                <a:t>   - </a:t>
              </a:r>
              <a:r>
                <a:rPr lang="en-US" altLang="ko-KR" sz="1600" dirty="0" err="1" smtClean="0"/>
                <a:t>sql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결과가 </a:t>
              </a:r>
              <a:r>
                <a:rPr lang="en-US" altLang="ko-KR" sz="1600" dirty="0" smtClean="0"/>
                <a:t>null</a:t>
              </a:r>
              <a:r>
                <a:rPr lang="ko-KR" altLang="en-US" sz="1600" dirty="0" smtClean="0"/>
                <a:t>이라 에러가 발생해서 </a:t>
              </a:r>
              <a:r>
                <a:rPr lang="en-US" altLang="ko-KR" sz="1600" dirty="0" smtClean="0"/>
                <a:t>count</a:t>
              </a:r>
              <a:r>
                <a:rPr lang="ko-KR" altLang="en-US" sz="1600" dirty="0" smtClean="0"/>
                <a:t>값이 </a:t>
              </a:r>
              <a:r>
                <a:rPr lang="en-US" altLang="ko-KR" sz="1600" dirty="0" smtClean="0"/>
                <a:t>0 </a:t>
              </a:r>
              <a:r>
                <a:rPr lang="ko-KR" altLang="en-US" sz="1600" dirty="0" smtClean="0"/>
                <a:t>이 아닌 경우만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   </a:t>
              </a:r>
              <a:r>
                <a:rPr lang="ko-KR" altLang="en-US" sz="1600" dirty="0" smtClean="0"/>
                <a:t>   회원 정보 </a:t>
              </a:r>
              <a:r>
                <a:rPr lang="en-US" altLang="ko-KR" sz="1600" dirty="0" err="1" smtClean="0"/>
                <a:t>selec</a:t>
              </a:r>
              <a:r>
                <a:rPr lang="ko-KR" altLang="en-US" sz="1600" dirty="0" smtClean="0"/>
                <a:t>하는 </a:t>
              </a:r>
              <a:r>
                <a:rPr lang="en-US" altLang="ko-KR" sz="1600" dirty="0" err="1" smtClean="0"/>
                <a:t>sql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실행</a:t>
              </a:r>
              <a:endParaRPr lang="en-US" altLang="ko-KR" sz="1600" dirty="0" smtClean="0"/>
            </a:p>
            <a:p>
              <a:endParaRPr lang="en-US" altLang="ko-KR" sz="500" dirty="0" smtClean="0"/>
            </a:p>
            <a:p>
              <a:r>
                <a:rPr lang="en-US" altLang="ko-KR" dirty="0" err="1" smtClean="0"/>
                <a:t>Infor</a:t>
              </a:r>
              <a:r>
                <a:rPr lang="en-US" altLang="ko-KR" dirty="0" smtClean="0"/>
                <a:t> – </a:t>
              </a:r>
              <a:r>
                <a:rPr lang="ko-KR" altLang="en-US" dirty="0" smtClean="0"/>
                <a:t>사원번호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비밀번호가 일치하는 사용자 정보</a:t>
              </a:r>
              <a:endParaRPr lang="en-US" altLang="ko-KR" dirty="0" smtClean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46597" y="4263936"/>
            <a:ext cx="8401459" cy="2337583"/>
            <a:chOff x="546597" y="4429532"/>
            <a:chExt cx="8401459" cy="23375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4429532"/>
              <a:ext cx="4335800" cy="798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6597" y="5228232"/>
              <a:ext cx="840145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Counter – </a:t>
              </a:r>
              <a:r>
                <a:rPr lang="ko-KR" altLang="en-US" dirty="0" smtClean="0"/>
                <a:t>사원번호의 </a:t>
              </a:r>
              <a:r>
                <a:rPr lang="ko-KR" altLang="en-US" dirty="0"/>
                <a:t>수</a:t>
              </a:r>
              <a:endParaRPr lang="en-US" altLang="ko-KR" dirty="0"/>
            </a:p>
            <a:p>
              <a:r>
                <a:rPr lang="en-US" altLang="ko-KR" sz="1600" dirty="0"/>
                <a:t>   - </a:t>
              </a:r>
              <a:r>
                <a:rPr lang="en-US" altLang="ko-KR" sz="1600" dirty="0" err="1"/>
                <a:t>sql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결과가 </a:t>
              </a:r>
              <a:r>
                <a:rPr lang="en-US" altLang="ko-KR" sz="1600" dirty="0"/>
                <a:t>null</a:t>
              </a:r>
              <a:r>
                <a:rPr lang="ko-KR" altLang="en-US" sz="1600" dirty="0"/>
                <a:t>이라 에러가 발생해서 </a:t>
              </a:r>
              <a:r>
                <a:rPr lang="en-US" altLang="ko-KR" sz="1600" dirty="0"/>
                <a:t>count</a:t>
              </a:r>
              <a:r>
                <a:rPr lang="ko-KR" altLang="en-US" sz="1600" dirty="0"/>
                <a:t>값이 </a:t>
              </a:r>
              <a:r>
                <a:rPr lang="en-US" altLang="ko-KR" sz="1600" dirty="0"/>
                <a:t>0 </a:t>
              </a:r>
              <a:r>
                <a:rPr lang="ko-KR" altLang="en-US" sz="1600" dirty="0"/>
                <a:t>이 아닌 경우만</a:t>
              </a:r>
              <a:endParaRPr lang="en-US" altLang="ko-KR" sz="1600" dirty="0"/>
            </a:p>
            <a:p>
              <a:r>
                <a:rPr lang="en-US" altLang="ko-KR" sz="1600" dirty="0"/>
                <a:t>   </a:t>
              </a:r>
              <a:r>
                <a:rPr lang="ko-KR" altLang="en-US" sz="1600" dirty="0"/>
                <a:t>   회원 정보 </a:t>
              </a:r>
              <a:r>
                <a:rPr lang="en-US" altLang="ko-KR" sz="1600" dirty="0" err="1"/>
                <a:t>selec</a:t>
              </a:r>
              <a:r>
                <a:rPr lang="ko-KR" altLang="en-US" sz="1600" dirty="0"/>
                <a:t>하는 </a:t>
              </a:r>
              <a:r>
                <a:rPr lang="en-US" altLang="ko-KR" sz="1600" dirty="0" err="1"/>
                <a:t>sql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실행</a:t>
              </a:r>
              <a:endParaRPr lang="en-US" altLang="ko-KR" sz="1600" dirty="0" smtClean="0"/>
            </a:p>
            <a:p>
              <a:endParaRPr lang="en-US" altLang="ko-KR" sz="500" dirty="0" smtClean="0"/>
            </a:p>
            <a:p>
              <a:r>
                <a:rPr lang="en-US" altLang="ko-KR" dirty="0" err="1" smtClean="0"/>
                <a:t>Eno</a:t>
              </a:r>
              <a:r>
                <a:rPr lang="en-US" altLang="ko-KR" dirty="0" smtClean="0"/>
                <a:t> – </a:t>
              </a:r>
              <a:r>
                <a:rPr lang="ko-KR" altLang="en-US" dirty="0" smtClean="0"/>
                <a:t>이름</a:t>
              </a:r>
              <a:r>
                <a:rPr lang="en-US" altLang="ko-KR" dirty="0" smtClean="0"/>
                <a:t>/</a:t>
              </a:r>
              <a:r>
                <a:rPr lang="ko-KR" altLang="en-US" dirty="0" err="1" smtClean="0"/>
                <a:t>이메일이</a:t>
              </a:r>
              <a:r>
                <a:rPr lang="ko-KR" altLang="en-US" dirty="0" smtClean="0"/>
                <a:t> 일치하는 사원번호 출력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45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Mybatis</a:t>
            </a:r>
            <a:r>
              <a:rPr lang="en-US" altLang="ko-KR" sz="2400" dirty="0" smtClean="0"/>
              <a:t> – SQL</a:t>
            </a:r>
            <a:endParaRPr lang="ko-KR" altLang="en-US" sz="2400" dirty="0"/>
          </a:p>
        </p:txBody>
      </p:sp>
      <p:grpSp>
        <p:nvGrpSpPr>
          <p:cNvPr id="7" name="그룹 6"/>
          <p:cNvGrpSpPr/>
          <p:nvPr/>
        </p:nvGrpSpPr>
        <p:grpSpPr>
          <a:xfrm>
            <a:off x="382120" y="1552227"/>
            <a:ext cx="8371523" cy="4492329"/>
            <a:chOff x="382120" y="1257591"/>
            <a:chExt cx="8371523" cy="44923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57" y="1257591"/>
              <a:ext cx="7124700" cy="18021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20" y="3237165"/>
              <a:ext cx="8371523" cy="20640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1181" y="5380588"/>
              <a:ext cx="761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Select </a:t>
              </a:r>
              <a:r>
                <a:rPr lang="ko-KR" altLang="en-US" dirty="0" smtClean="0"/>
                <a:t>문으로 입력된 정보와 일치하는 정보 출력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65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Service – </a:t>
            </a:r>
            <a:r>
              <a:rPr lang="en-US" altLang="ko-KR" sz="2400" dirty="0" err="1" smtClean="0"/>
              <a:t>sql</a:t>
            </a:r>
            <a:r>
              <a:rPr lang="en-US" altLang="ko-KR" sz="2400" dirty="0" smtClean="0"/>
              <a:t>, controller</a:t>
            </a:r>
            <a:r>
              <a:rPr lang="ko-KR" altLang="en-US" sz="2400" dirty="0" smtClean="0"/>
              <a:t> 필요 정보 처리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408466"/>
            <a:ext cx="5574030" cy="1466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9" y="3279409"/>
            <a:ext cx="4563999" cy="449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4364136"/>
            <a:ext cx="6108383" cy="1751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5802" y="1882234"/>
            <a:ext cx="31497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Count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일치하는 회원정보 확인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회원정보가 있으면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실행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세션으로 사용하는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mno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2477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Service – </a:t>
            </a:r>
            <a:r>
              <a:rPr lang="en-US" altLang="ko-KR" sz="2400" dirty="0" err="1" smtClean="0"/>
              <a:t>sql</a:t>
            </a:r>
            <a:r>
              <a:rPr lang="en-US" altLang="ko-KR" sz="2400" dirty="0" smtClean="0"/>
              <a:t>, controller</a:t>
            </a:r>
            <a:r>
              <a:rPr lang="ko-KR" altLang="en-US" sz="2400" dirty="0" smtClean="0"/>
              <a:t> 필요 정보 처리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644708"/>
            <a:ext cx="3953161" cy="737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2960345"/>
            <a:ext cx="4782979" cy="553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4129913"/>
            <a:ext cx="4806030" cy="14752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2077" y="1775343"/>
            <a:ext cx="34980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Count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일치하는 사원번호 수 확인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사원번호가 있으면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실행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contorller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단에 보낼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 err="1" smtClean="0"/>
              <a:t>Eno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91111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61" y="1582552"/>
            <a:ext cx="4863656" cy="4425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732" y="638030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 - 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r>
              <a:rPr lang="en-US" altLang="ko-KR" dirty="0" smtClean="0"/>
              <a:t>       - </a:t>
            </a:r>
            <a:r>
              <a:rPr lang="ko-KR" altLang="en-US" dirty="0" smtClean="0"/>
              <a:t>쿠키를 이용한 사원번호 저장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2" y="1428437"/>
            <a:ext cx="84963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04" y="64259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 - 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r>
              <a:rPr lang="en-US" altLang="ko-KR" dirty="0" smtClean="0"/>
              <a:t>       - </a:t>
            </a:r>
            <a:r>
              <a:rPr lang="ko-KR" altLang="en-US" dirty="0" smtClean="0"/>
              <a:t>입력 값에 따른 팝업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실패 팝업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" y="1346421"/>
            <a:ext cx="3698558" cy="35099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4971365"/>
            <a:ext cx="3069908" cy="1644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6429" y="1346421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사원번호 입력 팝업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사원번호 입력 값이 없는 경우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비밀번호 입력 팝업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비밀번호 입력 값이 없는 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Submit</a:t>
            </a:r>
            <a:r>
              <a:rPr lang="ko-KR" altLang="en-US" dirty="0" smtClean="0"/>
              <a:t>으로 로그인 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로그인 실패 팝업</a:t>
            </a:r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에서 일치하는 정보 없는 경우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return</a:t>
            </a:r>
            <a:r>
              <a:rPr lang="ko-KR" altLang="en-US" dirty="0" smtClean="0"/>
              <a:t>된 </a:t>
            </a:r>
            <a:r>
              <a:rPr lang="en-US" altLang="ko-KR" dirty="0" err="1" smtClean="0"/>
              <a:t>ck</a:t>
            </a:r>
            <a:r>
              <a:rPr lang="ko-KR" altLang="en-US" dirty="0" smtClean="0"/>
              <a:t>값으로 판별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559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 - 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r>
              <a:rPr lang="en-US" altLang="ko-KR" dirty="0" smtClean="0"/>
              <a:t>       - </a:t>
            </a:r>
            <a:r>
              <a:rPr lang="ko-KR" altLang="en-US" dirty="0" smtClean="0"/>
              <a:t>입력 값에 따른 팝업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 실패 팝업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606" y="1667361"/>
            <a:ext cx="7283958" cy="2427930"/>
            <a:chOff x="445606" y="1635900"/>
            <a:chExt cx="7283958" cy="24279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635900"/>
              <a:ext cx="7283958" cy="703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679972"/>
              <a:ext cx="4855588" cy="3169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303163"/>
              <a:ext cx="4610100" cy="76066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5606" y="430502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goFind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사원번호 찾기 클릭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사원번호 찾기 페이지 이동</a:t>
            </a:r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en-US" altLang="ko-KR" dirty="0" smtClean="0"/>
              <a:t>Action – submit</a:t>
            </a:r>
            <a:r>
              <a:rPr lang="ko-KR" altLang="en-US" dirty="0" smtClean="0"/>
              <a:t>하면 </a:t>
            </a:r>
            <a:r>
              <a:rPr lang="en-US" altLang="ko-KR" dirty="0" err="1" smtClean="0"/>
              <a:t>controlle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method=login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en-US" altLang="ko-KR" dirty="0" smtClean="0"/>
              <a:t>$.backstretch - </a:t>
            </a:r>
            <a:r>
              <a:rPr lang="ko-KR" altLang="en-US" dirty="0" smtClean="0"/>
              <a:t>배경화면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5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 - </a:t>
            </a:r>
            <a:r>
              <a:rPr lang="ko-KR" altLang="en-US" dirty="0" smtClean="0"/>
              <a:t>사원번호 찾기 페이지</a:t>
            </a:r>
            <a:endParaRPr lang="en-US" altLang="ko-KR" dirty="0" smtClean="0"/>
          </a:p>
          <a:p>
            <a:r>
              <a:rPr lang="en-US" altLang="ko-KR" dirty="0" smtClean="0"/>
              <a:t>       - </a:t>
            </a:r>
            <a:r>
              <a:rPr lang="ko-KR" altLang="en-US" dirty="0" smtClean="0"/>
              <a:t>입력 값에 따른 팝업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사원 정보 없음 팝업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0" y="1496395"/>
            <a:ext cx="3897630" cy="36461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39" y="4858633"/>
            <a:ext cx="3008091" cy="1797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013" y="1635900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입력 팝업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이름 입력 값이 없는 경우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이메일</a:t>
            </a:r>
            <a:r>
              <a:rPr lang="ko-KR" altLang="en-US" dirty="0" smtClean="0"/>
              <a:t> 입력 팝업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입력 값이 없는 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Submit</a:t>
            </a:r>
            <a:r>
              <a:rPr lang="ko-KR" altLang="en-US" dirty="0" smtClean="0"/>
              <a:t>으로 사원 번호 찾기 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사원 정보 없음 팝업</a:t>
            </a:r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에서 일치하는 정보 없는 경우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return</a:t>
            </a:r>
            <a:r>
              <a:rPr lang="ko-KR" altLang="en-US" dirty="0" smtClean="0"/>
              <a:t>된 </a:t>
            </a:r>
            <a:r>
              <a:rPr lang="en-US" altLang="ko-KR" dirty="0" err="1" smtClean="0"/>
              <a:t>ck</a:t>
            </a:r>
            <a:r>
              <a:rPr lang="ko-KR" altLang="en-US" dirty="0" smtClean="0"/>
              <a:t>값으로 판별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63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 - </a:t>
            </a:r>
            <a:r>
              <a:rPr lang="ko-KR" altLang="en-US" dirty="0" smtClean="0"/>
              <a:t>사원번호 찾기 페이지</a:t>
            </a:r>
            <a:endParaRPr lang="en-US" altLang="ko-KR" dirty="0" smtClean="0"/>
          </a:p>
          <a:p>
            <a:r>
              <a:rPr lang="en-US" altLang="ko-KR" dirty="0" smtClean="0"/>
              <a:t>       - </a:t>
            </a:r>
            <a:r>
              <a:rPr lang="ko-KR" altLang="en-US" dirty="0" smtClean="0"/>
              <a:t>입력 값에 따른 팝업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사원 정보 없음 팝업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606" y="1784158"/>
            <a:ext cx="8620887" cy="2441476"/>
            <a:chOff x="445606" y="1784158"/>
            <a:chExt cx="8620887" cy="24414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784158"/>
              <a:ext cx="4817555" cy="39301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478001"/>
              <a:ext cx="5540189" cy="9254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672422"/>
              <a:ext cx="8620887" cy="55321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5606" y="443255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Action – submit</a:t>
            </a:r>
            <a:r>
              <a:rPr lang="ko-KR" altLang="en-US" dirty="0" smtClean="0"/>
              <a:t>하면 </a:t>
            </a:r>
            <a:r>
              <a:rPr lang="en-US" altLang="ko-KR" dirty="0" err="1" smtClean="0"/>
              <a:t>controlle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method=</a:t>
            </a:r>
            <a:r>
              <a:rPr lang="en-US" altLang="ko-KR" dirty="0" err="1" smtClean="0"/>
              <a:t>findEno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ko-KR" altLang="en-US" dirty="0" smtClean="0"/>
              <a:t>로그인 버튼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메인화면으로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endParaRPr lang="en-US" altLang="ko-KR" sz="800" dirty="0"/>
          </a:p>
          <a:p>
            <a:r>
              <a:rPr lang="ko-KR" altLang="en-US" dirty="0" smtClean="0"/>
              <a:t>사원번호 출력 창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readonly</a:t>
            </a:r>
            <a:r>
              <a:rPr lang="ko-KR" altLang="en-US" dirty="0" smtClean="0"/>
              <a:t>를 사용해 읽기 전용으로 사원번호 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54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091" y="674915"/>
            <a:ext cx="408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 디자인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, Sidebar Menu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39968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01850"/>
            <a:ext cx="8312727" cy="4489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1455"/>
            <a:ext cx="8312727" cy="44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8010"/>
            <a:ext cx="8312727" cy="4502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17126"/>
            <a:ext cx="8312727" cy="45027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5848"/>
            <a:ext cx="8312727" cy="4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6563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99327" y="-5199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17901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직원정보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나날이 발전하는 과학 기술과 복잡해지는 현대 사회의 구조적인 환경 속에서 첨단 기술의 사용과 변화한 환경의 반영이 주요한 화두가 된 것은 이미 오래된 이야기이다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발전에만 맞추어진 초점으로 인하여 그 공정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Risk Management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6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067704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32034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3989" y="3063468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</a:t>
            </a:r>
          </a:p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추가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36744" y="3814600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6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게시판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6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0811" y="2079787"/>
            <a:ext cx="75388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원기분석등의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2766" y="884696"/>
            <a:ext cx="2362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en-US" altLang="ko-KR" sz="28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Management System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86877" y="2195204"/>
            <a:ext cx="7457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기술의 전달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표준화 용이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팀원에의 작업 할당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 관리 가능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따른 결과가 도출되게끔 작업의 방향성을 유지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달성한 결과를 분석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 등을 포함하는 프로젝트 관리 제품을 이용하는 것으로 효율적인 업무수행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913" y="1315584"/>
            <a:ext cx="3688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</a:t>
            </a:r>
            <a:r>
              <a:rPr lang="en-US" altLang="ko-KR" sz="32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관리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0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그간 널리 활용되었고 성과가 잘 입증된 전통적인 실무는 물론 새롭게 등장하여 확산되기 시작한 혁신적 실무를 포함한다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7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106223"/>
            <a:ext cx="1766673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Guide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2656" y="1106223"/>
            <a:ext cx="64661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중에서 모범적 실무로 널리 인정 받고 있는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(generally recognized as good practice)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내용을 정리한 문서이다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내용은 수행하는 프로젝트에 맞게 조정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(tailoring)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적용한다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지식영역을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정의한다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91980"/>
              </p:ext>
            </p:extLst>
          </p:nvPr>
        </p:nvGraphicFramePr>
        <p:xfrm>
          <a:off x="88900" y="508527"/>
          <a:ext cx="8966202" cy="5867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804">
                  <a:extLst>
                    <a:ext uri="{9D8B030D-6E8A-4147-A177-3AD203B41FA5}">
                      <a16:colId xmlns="" xmlns:a16="http://schemas.microsoft.com/office/drawing/2014/main" val="3635327560"/>
                    </a:ext>
                  </a:extLst>
                </a:gridCol>
                <a:gridCol w="1123122">
                  <a:extLst>
                    <a:ext uri="{9D8B030D-6E8A-4147-A177-3AD203B41FA5}">
                      <a16:colId xmlns="" xmlns:a16="http://schemas.microsoft.com/office/drawing/2014/main" val="3199352629"/>
                    </a:ext>
                  </a:extLst>
                </a:gridCol>
                <a:gridCol w="2136913">
                  <a:extLst>
                    <a:ext uri="{9D8B030D-6E8A-4147-A177-3AD203B41FA5}">
                      <a16:colId xmlns="" xmlns:a16="http://schemas.microsoft.com/office/drawing/2014/main" val="4236783470"/>
                    </a:ext>
                  </a:extLst>
                </a:gridCol>
                <a:gridCol w="1769165">
                  <a:extLst>
                    <a:ext uri="{9D8B030D-6E8A-4147-A177-3AD203B41FA5}">
                      <a16:colId xmlns="" xmlns:a16="http://schemas.microsoft.com/office/drawing/2014/main" val="2187935802"/>
                    </a:ext>
                  </a:extLst>
                </a:gridCol>
                <a:gridCol w="1666831">
                  <a:extLst>
                    <a:ext uri="{9D8B030D-6E8A-4147-A177-3AD203B41FA5}">
                      <a16:colId xmlns="" xmlns:a16="http://schemas.microsoft.com/office/drawing/2014/main" val="1315382563"/>
                    </a:ext>
                  </a:extLst>
                </a:gridCol>
                <a:gridCol w="1494367">
                  <a:extLst>
                    <a:ext uri="{9D8B030D-6E8A-4147-A177-3AD203B41FA5}">
                      <a16:colId xmlns="" xmlns:a16="http://schemas.microsoft.com/office/drawing/2014/main" val="2530309443"/>
                    </a:ext>
                  </a:extLst>
                </a:gridCol>
              </a:tblGrid>
              <a:tr h="2682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지식영역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C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프로세스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5508838"/>
                  </a:ext>
                </a:extLst>
              </a:tr>
              <a:tr h="2143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착수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감시 및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38804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통합관리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헌장 작성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계획 개발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지시 및 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지식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감시 및 통제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통합 변경 통제 수행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또는 단계 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1286758"/>
                  </a:ext>
                </a:extLst>
              </a:tr>
              <a:tr h="600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계획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요구사항 수집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범위 정의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WBS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0151604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배열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기간 추정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개발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766171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산정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예산 결정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259128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2975054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자원 추정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확보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개발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427897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소통관리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의사소통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8978223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위기관리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식별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정성적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정량적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7673644"/>
                  </a:ext>
                </a:extLst>
              </a:tr>
              <a:tr h="56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조달관리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수행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547938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식별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교류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교류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45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1234</Words>
  <Application>Microsoft Office PowerPoint</Application>
  <PresentationFormat>화면 슬라이드 쇼(4:3)</PresentationFormat>
  <Paragraphs>325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48</vt:i4>
      </vt:variant>
    </vt:vector>
  </HeadingPairs>
  <TitlesOfParts>
    <vt:vector size="61" baseType="lpstr">
      <vt:lpstr>맑은 고딕</vt:lpstr>
      <vt:lpstr>나눔스퀘어_ac ExtraBold</vt:lpstr>
      <vt:lpstr>Calibri</vt:lpstr>
      <vt:lpstr>나눔스퀘어_ac Bold</vt:lpstr>
      <vt:lpstr>나눔스퀘어_ac</vt:lpstr>
      <vt:lpstr>Bahnschrift Light SemiCondensed</vt:lpstr>
      <vt:lpstr>Arial</vt:lpstr>
      <vt:lpstr>타이포_스톰 B</vt:lpstr>
      <vt:lpstr>Calibri Light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507-16</cp:lastModifiedBy>
  <cp:revision>137</cp:revision>
  <dcterms:created xsi:type="dcterms:W3CDTF">2020-05-05T13:43:36Z</dcterms:created>
  <dcterms:modified xsi:type="dcterms:W3CDTF">2020-05-14T07:52:56Z</dcterms:modified>
</cp:coreProperties>
</file>